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68" r:id="rId3"/>
    <p:sldId id="256" r:id="rId4"/>
    <p:sldId id="267" r:id="rId5"/>
    <p:sldId id="274" r:id="rId6"/>
    <p:sldId id="269" r:id="rId7"/>
    <p:sldId id="270" r:id="rId8"/>
    <p:sldId id="271" r:id="rId9"/>
    <p:sldId id="272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211277-EE33-D8FE-42AD-75E1F3CD0057}" name="Valentina Vignolo" initials="VV" userId="458d37fb9e23c7fd" providerId="Windows Live"/>
  <p188:author id="{AD0797D1-8FAE-1CC2-22A5-1CE690DD0C1B}" name="MOLLY LOVE" initials="ML" userId="S::molly.love@yorksj.ac.uk::e89a0b13-b786-4554-912c-8ba00f271b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3CCA-F9BE-49C3-BE04-6CC0BB816FF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821C-7A0A-4965-9F3B-C362123E4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8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5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8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5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1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2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2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4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5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en-GB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324121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6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0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1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1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3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6E811C-AFCA-4CEF-8CCE-40D55C6BF50A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6561-2A46-404C-AA42-C18503353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8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Let's fill this town with linguists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1000"/>
              </a:spcBef>
            </a:pPr>
            <a:r>
              <a:rPr lang="en-US" sz="1800" i="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TranslationsInLondon Ltd 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8" descr="A white speech bubble with black text&#10;&#10;Description automatically generated with low confidence">
            <a:extLst>
              <a:ext uri="{FF2B5EF4-FFF2-40B4-BE49-F238E27FC236}">
                <a16:creationId xmlns:a16="http://schemas.microsoft.com/office/drawing/2014/main" id="{5E95A3FA-0D33-B90B-FA7B-C9C7DFF873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/>
          <a:srcRect l="13937" r="1200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5C902327-4D31-EB2C-19D2-A980AE6467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1" y="5638800"/>
            <a:ext cx="4086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2CEB-3B6D-F25E-0515-A2AF914C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04592"/>
            <a:ext cx="8947522" cy="1400530"/>
          </a:xfrm>
        </p:spPr>
        <p:txBody>
          <a:bodyPr/>
          <a:lstStyle/>
          <a:p>
            <a:pPr algn="ctr"/>
            <a:r>
              <a:rPr lang="en-GB" dirty="0"/>
              <a:t>Working Freelance: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72CD-00A0-4018-09A4-05CE24F2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1482292"/>
            <a:ext cx="11848699" cy="51828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D1D5DB"/>
                </a:solidFill>
                <a:effectLst/>
                <a:latin typeface="Söhne"/>
              </a:rPr>
              <a:t>🚀 </a:t>
            </a:r>
            <a:r>
              <a:rPr lang="en-US" sz="2400" b="1" i="1" u="sng" dirty="0">
                <a:solidFill>
                  <a:srgbClr val="D1D5DB"/>
                </a:solidFill>
                <a:effectLst/>
                <a:latin typeface="Söhne"/>
              </a:rPr>
              <a:t>Entrepreneurial Spirit</a:t>
            </a:r>
            <a:r>
              <a:rPr lang="en-US" sz="2400" b="1" i="1" dirty="0">
                <a:solidFill>
                  <a:srgbClr val="D1D5DB"/>
                </a:solidFill>
                <a:effectLst/>
                <a:latin typeface="Söhne"/>
              </a:rPr>
              <a:t>:- </a:t>
            </a:r>
            <a:r>
              <a:rPr lang="en-US" dirty="0">
                <a:solidFill>
                  <a:srgbClr val="D1D5DB"/>
                </a:solidFill>
                <a:latin typeface="Söhne"/>
              </a:rPr>
              <a:t>Y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ou are running your own business. You need to be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proactive, self-motivated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and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determined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 You will be building a strong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professional network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marketing your services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and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managing your finances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D1D5DB"/>
                </a:solidFill>
                <a:effectLst/>
                <a:latin typeface="Söhne"/>
              </a:rPr>
              <a:t>🔑 </a:t>
            </a:r>
            <a:r>
              <a:rPr lang="en-US" sz="2400" b="1" i="1" u="sng" dirty="0">
                <a:solidFill>
                  <a:srgbClr val="D1D5DB"/>
                </a:solidFill>
                <a:effectLst/>
                <a:latin typeface="Söhne"/>
              </a:rPr>
              <a:t>Soft Skills</a:t>
            </a:r>
            <a:r>
              <a:rPr lang="en-US" sz="2400" b="1" i="1" dirty="0">
                <a:solidFill>
                  <a:srgbClr val="D1D5DB"/>
                </a:solidFill>
                <a:effectLst/>
                <a:latin typeface="Söhne"/>
              </a:rPr>
              <a:t>:-   </a:t>
            </a: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Communication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You must be able to clearly </a:t>
            </a:r>
            <a:r>
              <a:rPr lang="en-US" i="0" dirty="0">
                <a:solidFill>
                  <a:srgbClr val="D1D5DB"/>
                </a:solidFill>
                <a:effectLst/>
                <a:latin typeface="Söhne"/>
              </a:rPr>
              <a:t>understand clients' requirements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ask relevant </a:t>
            </a:r>
            <a:r>
              <a:rPr lang="en-US" i="0" dirty="0">
                <a:solidFill>
                  <a:srgbClr val="D1D5DB"/>
                </a:solidFill>
                <a:effectLst/>
                <a:latin typeface="Söhne"/>
              </a:rPr>
              <a:t>questions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, and convey </a:t>
            </a:r>
            <a:r>
              <a:rPr lang="en-US" i="0" dirty="0">
                <a:solidFill>
                  <a:srgbClr val="D1D5DB"/>
                </a:solidFill>
                <a:effectLst/>
                <a:latin typeface="Söhne"/>
              </a:rPr>
              <a:t>messages accurately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and fluently. </a:t>
            </a:r>
            <a:r>
              <a:rPr lang="en-US" i="0" dirty="0">
                <a:solidFill>
                  <a:srgbClr val="D1D5DB"/>
                </a:solidFill>
                <a:effectLst/>
                <a:latin typeface="Söhne"/>
              </a:rPr>
              <a:t>Active listening and strong verbal and written communication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skills are vital.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Time Management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Freelancers have multiple projects and deadlines to juggle; you need to meet client expectations and deliver high-quality work on time. Organizing your schedule, setting priorities, and staying disciplined are essential.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Adaptability: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freelance translation/interpretation landscape is dynamic and ever-changing. Adapting to different subject matters, industries, and working environments is crucial. Flexibility, open-mindedness, and the ability to learn quickly are valuable assets.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Problem-Solving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Could be translating/interpreting complex texts or situations, so you must be resourceful, able to research and find solutions independently, and make sound decisions to overcome linguistic challenges.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Cultural Sensitivity: 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You need to navigate diverse cultural contexts and adapt your work to ensure accurate and culturally appropriate translations or interpretations.</a:t>
            </a:r>
          </a:p>
          <a:p>
            <a:pPr marL="0" indent="0">
              <a:buNone/>
            </a:pPr>
            <a:endParaRPr lang="en-US" sz="1800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sz="1800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sz="1800" b="0" i="0" dirty="0">
              <a:solidFill>
                <a:srgbClr val="D1D5DB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36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60D713BA-98F6-28BE-2DA0-21B1566E9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8B1E3-9BB7-BF97-E06A-08192FDF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0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2340-FE5C-B97F-FC67-BF9C850D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90693"/>
            <a:ext cx="8825657" cy="1915647"/>
          </a:xfrm>
        </p:spPr>
        <p:txBody>
          <a:bodyPr/>
          <a:lstStyle/>
          <a:p>
            <a:pPr algn="ctr"/>
            <a:r>
              <a:rPr lang="en-GB" sz="7200" dirty="0"/>
              <a:t>Thank you for listening!</a:t>
            </a:r>
          </a:p>
        </p:txBody>
      </p:sp>
      <p:pic>
        <p:nvPicPr>
          <p:cNvPr id="4" name="Picture 3" descr="A picture containing font, text, screenshot, graphics&#10;&#10;Description automatically generated">
            <a:extLst>
              <a:ext uri="{FF2B5EF4-FFF2-40B4-BE49-F238E27FC236}">
                <a16:creationId xmlns:a16="http://schemas.microsoft.com/office/drawing/2014/main" id="{4FEC9E94-CA4D-2BA1-7FB0-8626F5F4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86" y="3728720"/>
            <a:ext cx="776382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3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772D-09BD-A7EA-A134-92B7E7EE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en-GB" dirty="0"/>
              <a:t>Language in Human Communication.</a:t>
            </a:r>
          </a:p>
        </p:txBody>
      </p:sp>
      <p:pic>
        <p:nvPicPr>
          <p:cNvPr id="5" name="Content Placeholder 4" descr="A statue of a person in a park&#10;&#10;Description automatically generated with medium confidence">
            <a:extLst>
              <a:ext uri="{FF2B5EF4-FFF2-40B4-BE49-F238E27FC236}">
                <a16:creationId xmlns:a16="http://schemas.microsoft.com/office/drawing/2014/main" id="{9DC0870E-B7EE-7964-CD1A-AFE55D037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901" r="-7" b="26627"/>
          <a:stretch/>
        </p:blipFill>
        <p:spPr>
          <a:xfrm>
            <a:off x="7554139" y="609601"/>
            <a:ext cx="3990160" cy="40930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20F894C9-C808-BE3A-0233-6E9FA1E0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r>
              <a:rPr lang="en-US" dirty="0"/>
              <a:t>It speaks to the power of language in creating a connection with another person and building a sense of understanding and empathy.</a:t>
            </a:r>
          </a:p>
          <a:p>
            <a:r>
              <a:rPr lang="en-US" dirty="0"/>
              <a:t>Learning a new language is not just about gaining a new skill or enhancing career prospects</a:t>
            </a:r>
          </a:p>
          <a:p>
            <a:r>
              <a:rPr lang="en-US" dirty="0"/>
              <a:t>We can demonstrate a level of respect and appreciation for culture and identity.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6583-FEF5-1037-0BA9-A74E549DDF34}"/>
              </a:ext>
            </a:extLst>
          </p:cNvPr>
          <p:cNvSpPr txBox="1"/>
          <p:nvPr/>
        </p:nvSpPr>
        <p:spPr>
          <a:xfrm>
            <a:off x="7554139" y="4800600"/>
            <a:ext cx="4365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Google Sans"/>
              </a:rPr>
              <a:t>“If you talk to a man in a language he understands, that goes to his head. If you talk to him in his own language, that goes to his heart.” </a:t>
            </a:r>
          </a:p>
          <a:p>
            <a:r>
              <a:rPr lang="en-US" sz="2000" b="1" i="1" dirty="0">
                <a:effectLst/>
                <a:latin typeface="Google Sans"/>
              </a:rPr>
              <a:t>Nelson Mandela </a:t>
            </a:r>
            <a:endParaRPr lang="en-GB" sz="2000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56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82F4-65F6-5D44-5BC2-23A52684C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88" y="889530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Why did TIL choose to work on this initiative?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03555-CF0E-39A3-EAFD-E7EC1587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56" y="3277129"/>
            <a:ext cx="5315354" cy="349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5E724F-BBCD-1E67-89BA-37302B0A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0" y="3277130"/>
            <a:ext cx="5908468" cy="34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3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0513-B66F-378E-CAA0-B012E5E7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0" y="413658"/>
            <a:ext cx="8825659" cy="1981200"/>
          </a:xfrm>
        </p:spPr>
        <p:txBody>
          <a:bodyPr/>
          <a:lstStyle/>
          <a:p>
            <a:pPr algn="ctr"/>
            <a:r>
              <a:rPr lang="en-GB" dirty="0"/>
              <a:t>The Current State of Modern Foreign Languages In Education.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666E-BE0B-E792-B6C9-83FBDCE82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3320143"/>
            <a:ext cx="11440886" cy="3124199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400" b="0" i="0" dirty="0">
                <a:effectLst/>
                <a:latin typeface="Söhne"/>
              </a:rPr>
              <a:t>Concerning decline in Modern Foreign Languages (MFL) in the 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400" dirty="0">
                <a:latin typeface="Söhne"/>
              </a:rPr>
              <a:t>Shortage of skilled linguists due to declining MFL students.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400" b="0" i="0" dirty="0">
                <a:effectLst/>
                <a:latin typeface="Söhne"/>
              </a:rPr>
              <a:t>Knowing more than English is vital.</a:t>
            </a:r>
          </a:p>
          <a:p>
            <a:endParaRPr lang="en-US" sz="7400" b="0" i="0" dirty="0">
              <a:effectLst/>
              <a:latin typeface="Söhne"/>
            </a:endParaRPr>
          </a:p>
          <a:p>
            <a:r>
              <a:rPr lang="en-US" sz="7400" b="0" i="0" dirty="0">
                <a:effectLst/>
                <a:latin typeface="Söhne"/>
              </a:rPr>
              <a:t>To address this issue, companies like </a:t>
            </a:r>
            <a:r>
              <a:rPr lang="en-US" sz="7400" b="0" i="0" dirty="0" err="1">
                <a:effectLst/>
                <a:latin typeface="Söhne"/>
              </a:rPr>
              <a:t>TranslationsInLondon</a:t>
            </a:r>
            <a:r>
              <a:rPr lang="en-US" sz="7400" b="0" i="0" dirty="0">
                <a:effectLst/>
                <a:latin typeface="Söhne"/>
              </a:rPr>
              <a:t> (TIL) are doing their bit to promote language learning and career languages in school. TIL offers a range of language services, including translation, interpreting, and </a:t>
            </a:r>
            <a:r>
              <a:rPr lang="en-US" sz="7400" dirty="0">
                <a:latin typeface="Söhne"/>
              </a:rPr>
              <a:t>multilingual staff.</a:t>
            </a:r>
            <a:endParaRPr lang="en-GB" sz="7400" dirty="0"/>
          </a:p>
          <a:p>
            <a:endParaRPr lang="en-GB" dirty="0"/>
          </a:p>
        </p:txBody>
      </p:sp>
      <p:pic>
        <p:nvPicPr>
          <p:cNvPr id="5" name="Graphic 4" descr="Scribble outline">
            <a:extLst>
              <a:ext uri="{FF2B5EF4-FFF2-40B4-BE49-F238E27FC236}">
                <a16:creationId xmlns:a16="http://schemas.microsoft.com/office/drawing/2014/main" id="{4DAD47D2-FEE1-BDF5-25BD-D5C11675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0198" y="2076829"/>
            <a:ext cx="2386314" cy="2386314"/>
          </a:xfrm>
          <a:prstGeom prst="rect">
            <a:avLst/>
          </a:prstGeom>
        </p:spPr>
      </p:pic>
      <p:pic>
        <p:nvPicPr>
          <p:cNvPr id="7" name="Graphic 6" descr="Scribble outline">
            <a:extLst>
              <a:ext uri="{FF2B5EF4-FFF2-40B4-BE49-F238E27FC236}">
                <a16:creationId xmlns:a16="http://schemas.microsoft.com/office/drawing/2014/main" id="{53BB10FA-B6E9-1597-3D00-21945610A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91" y="1101661"/>
            <a:ext cx="2050649" cy="20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F3BD5FB5-D6F0-A5F3-96DD-E4FC2F5A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2" y="13629"/>
            <a:ext cx="10147610" cy="68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BFA4-B67D-634A-E6CC-F91E561F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Skills and Work Prospective for MFL?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457D-D0B8-F422-53F8-728E1833C8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people assume that speaking a language fluently automatically qualifies them to work as a translator.</a:t>
            </a:r>
          </a:p>
          <a:p>
            <a:r>
              <a:rPr lang="en-US" dirty="0"/>
              <a:t>Translation is a highly specialized skill that requires much more than just fluency in a language.</a:t>
            </a:r>
          </a:p>
          <a:p>
            <a:r>
              <a:rPr lang="en-US" dirty="0"/>
              <a:t>The skills needed will be presented later in the presentation.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BB4F9-3692-2CE2-03BF-4DB7E8D4C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this room, there will many bilingual (by birth) students and often act as interpreter. </a:t>
            </a:r>
          </a:p>
          <a:p>
            <a:r>
              <a:rPr lang="en-US" dirty="0"/>
              <a:t>That would give you an idea of how difficult is, especially with medical terms. </a:t>
            </a:r>
          </a:p>
        </p:txBody>
      </p:sp>
      <p:pic>
        <p:nvPicPr>
          <p:cNvPr id="6" name="Graphic 5" descr="Classroom with whiteboard and alphabet">
            <a:extLst>
              <a:ext uri="{FF2B5EF4-FFF2-40B4-BE49-F238E27FC236}">
                <a16:creationId xmlns:a16="http://schemas.microsoft.com/office/drawing/2014/main" id="{319CC369-F5C7-3287-71AD-EC708D1FF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5215" y="3656877"/>
            <a:ext cx="6184738" cy="34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2E80-E71F-3E83-2868-6322CA7C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Working With Languages.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7075C-1DE6-3710-9022-20F9E31C9D78}"/>
              </a:ext>
            </a:extLst>
          </p:cNvPr>
          <p:cNvSpPr txBox="1"/>
          <p:nvPr/>
        </p:nvSpPr>
        <p:spPr>
          <a:xfrm>
            <a:off x="158240" y="1853248"/>
            <a:ext cx="286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Translator/Interpreter: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EF97E-B382-1E46-D2EA-A87F9C7D0CBA}"/>
              </a:ext>
            </a:extLst>
          </p:cNvPr>
          <p:cNvSpPr txBox="1"/>
          <p:nvPr/>
        </p:nvSpPr>
        <p:spPr>
          <a:xfrm>
            <a:off x="3147237" y="1853248"/>
            <a:ext cx="286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Travel: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471B-AB56-0176-0DBC-A3104393AD00}"/>
              </a:ext>
            </a:extLst>
          </p:cNvPr>
          <p:cNvSpPr txBox="1"/>
          <p:nvPr/>
        </p:nvSpPr>
        <p:spPr>
          <a:xfrm>
            <a:off x="5983876" y="1856431"/>
            <a:ext cx="2650373" cy="39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Teacher: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6925F-5DFC-9FA2-8C5E-26CB6CE6BC99}"/>
              </a:ext>
            </a:extLst>
          </p:cNvPr>
          <p:cNvSpPr txBox="1"/>
          <p:nvPr/>
        </p:nvSpPr>
        <p:spPr>
          <a:xfrm>
            <a:off x="8878185" y="1853248"/>
            <a:ext cx="2865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Diplomat: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E11F4A-6FE0-AC7B-16A7-135F74D9FAC2}"/>
              </a:ext>
            </a:extLst>
          </p:cNvPr>
          <p:cNvCxnSpPr/>
          <p:nvPr/>
        </p:nvCxnSpPr>
        <p:spPr>
          <a:xfrm>
            <a:off x="3147237" y="1853248"/>
            <a:ext cx="0" cy="5004752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DB2BE8-0082-BC49-2474-30C6AA7C1445}"/>
              </a:ext>
            </a:extLst>
          </p:cNvPr>
          <p:cNvCxnSpPr/>
          <p:nvPr/>
        </p:nvCxnSpPr>
        <p:spPr>
          <a:xfrm>
            <a:off x="8878185" y="1853248"/>
            <a:ext cx="0" cy="5004752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29C72-D64E-B530-3CEF-0085EFAB3632}"/>
              </a:ext>
            </a:extLst>
          </p:cNvPr>
          <p:cNvCxnSpPr/>
          <p:nvPr/>
        </p:nvCxnSpPr>
        <p:spPr>
          <a:xfrm>
            <a:off x="5983876" y="1853248"/>
            <a:ext cx="0" cy="5004752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1439AD-8673-0CD1-BBB9-4ED7340FC5F1}"/>
              </a:ext>
            </a:extLst>
          </p:cNvPr>
          <p:cNvSpPr txBox="1"/>
          <p:nvPr/>
        </p:nvSpPr>
        <p:spPr>
          <a:xfrm>
            <a:off x="181040" y="2253358"/>
            <a:ext cx="2770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A translator, where one can bridge the gap between languages, transferring meaning and context from one language to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Interpreters play a vital role in facilitating effective communication between speakers of different languages in real-time settings.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83C58-9785-7BDC-D0B6-01F714800F59}"/>
              </a:ext>
            </a:extLst>
          </p:cNvPr>
          <p:cNvSpPr txBox="1"/>
          <p:nvPr/>
        </p:nvSpPr>
        <p:spPr>
          <a:xfrm>
            <a:off x="3287708" y="2253358"/>
            <a:ext cx="24348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In the tourism industry, multilingual professionals such as guides, air hostesses, and staff enable seamless communication and enhance the travel experience for international visitors.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ACFA4-8B94-B383-AE03-D2F72232A1E0}"/>
              </a:ext>
            </a:extLst>
          </p:cNvPr>
          <p:cNvSpPr txBox="1"/>
          <p:nvPr/>
        </p:nvSpPr>
        <p:spPr>
          <a:xfrm>
            <a:off x="6208125" y="2253358"/>
            <a:ext cx="2361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Teachers of foreign languages contribute to the education sector, helping students develop language proficiency and cultural understanding.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D20B0-3148-AF26-1953-64201688CC1B}"/>
              </a:ext>
            </a:extLst>
          </p:cNvPr>
          <p:cNvSpPr txBox="1"/>
          <p:nvPr/>
        </p:nvSpPr>
        <p:spPr>
          <a:xfrm>
            <a:off x="8943270" y="2253358"/>
            <a:ext cx="32487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Diplomats and professionals working in EU institutions utilize language expertise to engage in international relations and promote effective communication among nations.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D1D5DB"/>
                </a:solidFill>
                <a:effectLst/>
                <a:latin typeface="Söhne"/>
              </a:rPr>
              <a:t>The field of working with languages is vast, rewarding those who possess strong language skills and a passion for cultural exchange.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8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82BB5-27D3-66EC-B597-C87BFB9A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EBEBEB"/>
                </a:solidFill>
              </a:rPr>
              <a:t>Skills Needed for Translation: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B763-D637-8FF8-5EE3-94069364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700"/>
              <a:t>L</a:t>
            </a: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inguistic proficiency is paramount. </a:t>
            </a:r>
          </a:p>
          <a:p>
            <a:pPr>
              <a:lnSpc>
                <a:spcPct val="90000"/>
              </a:lnSpc>
            </a:pPr>
            <a:r>
              <a:rPr lang="en-US" altLang="en-US" sz="1700"/>
              <a:t>E</a:t>
            </a: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xcellent command of both the source and target languages, including a deep understanding of grammar, vocabulary, idiomatic expressions, and cultural nuances. </a:t>
            </a:r>
          </a:p>
          <a:p>
            <a:pPr>
              <a:lnSpc>
                <a:spcPct val="90000"/>
              </a:lnSpc>
            </a:pP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Attention to detail and strong research skills.</a:t>
            </a:r>
          </a:p>
          <a:p>
            <a:pPr>
              <a:lnSpc>
                <a:spcPct val="90000"/>
              </a:lnSpc>
            </a:pP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Strong written and verbal communication skills</a:t>
            </a:r>
            <a:r>
              <a:rPr kumimoji="0" lang="en-GB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1700"/>
              <a:t>Ed</a:t>
            </a: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ucational background in languages or translation (A degree in linguistics, translation studies, or a related field.)</a:t>
            </a:r>
          </a:p>
          <a:p>
            <a:pPr>
              <a:lnSpc>
                <a:spcPct val="90000"/>
              </a:lnSpc>
            </a:pPr>
            <a:r>
              <a:rPr lang="en-US" altLang="en-US" sz="1700"/>
              <a:t>K</a:t>
            </a: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nowledge in specialized fields (i.e., legal, medical, technical, or literary translation.)</a:t>
            </a:r>
          </a:p>
          <a:p>
            <a:pPr>
              <a:lnSpc>
                <a:spcPct val="90000"/>
              </a:lnSpc>
            </a:pPr>
            <a:r>
              <a:rPr kumimoji="0" lang="en-US" altLang="en-US" sz="1700" u="none" strike="noStrike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Continuous professional development.</a:t>
            </a:r>
          </a:p>
          <a:p>
            <a:pPr>
              <a:lnSpc>
                <a:spcPct val="90000"/>
              </a:lnSpc>
            </a:pPr>
            <a:endParaRPr kumimoji="0" lang="en-GB" altLang="en-US" sz="1700" u="none" strike="noStrike" cap="none" normalizeH="0" baseline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Graphic 4" descr="Typewriter outline">
            <a:extLst>
              <a:ext uri="{FF2B5EF4-FFF2-40B4-BE49-F238E27FC236}">
                <a16:creationId xmlns:a16="http://schemas.microsoft.com/office/drawing/2014/main" id="{1DA25EF5-6648-23F3-1EDD-18BBE6E0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223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599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F9D3-F7B0-97F2-DE93-F82E61EE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r>
              <a:rPr lang="en-GB" dirty="0"/>
              <a:t>Skills Needed for Interpretation:</a:t>
            </a:r>
            <a:endParaRPr lang="en-GB"/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CF9FF7D8-F6A7-39B8-298F-19EE527AF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85FC-EF2F-6B72-0BE2-DAD7B0A1E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05" y="2337683"/>
            <a:ext cx="4985470" cy="39107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E</a:t>
            </a:r>
            <a:r>
              <a:rPr lang="en-US" sz="1400" b="0" i="0">
                <a:effectLst/>
              </a:rPr>
              <a:t>xceptional language proficiency in at least two languages: the source language (the language spoken by the speaker) and the target language (the language into which the interpretation is provided).</a:t>
            </a:r>
          </a:p>
          <a:p>
            <a:pPr>
              <a:lnSpc>
                <a:spcPct val="90000"/>
              </a:lnSpc>
            </a:pPr>
            <a:r>
              <a:rPr lang="en-US" sz="1400"/>
              <a:t>A</a:t>
            </a:r>
            <a:r>
              <a:rPr lang="en-US" sz="1400" b="0" i="0">
                <a:effectLst/>
              </a:rPr>
              <a:t> strong command of vocabulary, grammar, idiomatic expressions, and cultural nuances.</a:t>
            </a:r>
          </a:p>
          <a:p>
            <a:pPr>
              <a:lnSpc>
                <a:spcPct val="90000"/>
              </a:lnSpc>
            </a:pPr>
            <a:r>
              <a:rPr lang="en-US" sz="1400"/>
              <a:t>E</a:t>
            </a:r>
            <a:r>
              <a:rPr lang="en-US" sz="1400" b="0" i="0">
                <a:effectLst/>
              </a:rPr>
              <a:t>xcellent listening and comprehension skills.</a:t>
            </a:r>
          </a:p>
          <a:p>
            <a:pPr>
              <a:lnSpc>
                <a:spcPct val="90000"/>
              </a:lnSpc>
            </a:pPr>
            <a:r>
              <a:rPr lang="en-US" sz="1400"/>
              <a:t>H</a:t>
            </a:r>
            <a:r>
              <a:rPr lang="en-US" sz="1400" b="0" i="0">
                <a:effectLst/>
              </a:rPr>
              <a:t>ave strong verbal communication skills.</a:t>
            </a:r>
          </a:p>
          <a:p>
            <a:pPr>
              <a:lnSpc>
                <a:spcPct val="90000"/>
              </a:lnSpc>
            </a:pPr>
            <a:r>
              <a:rPr lang="en-US" sz="1400" b="0" i="0">
                <a:effectLst/>
              </a:rPr>
              <a:t>Cultural competency</a:t>
            </a:r>
            <a:r>
              <a:rPr lang="en-US" sz="1400"/>
              <a:t>.</a:t>
            </a:r>
          </a:p>
          <a:p>
            <a:pPr>
              <a:lnSpc>
                <a:spcPct val="90000"/>
              </a:lnSpc>
            </a:pPr>
            <a:r>
              <a:rPr lang="en-US" sz="1400" b="0" i="0">
                <a:effectLst/>
              </a:rPr>
              <a:t>Formal education and training in interpretation are highly recommended.</a:t>
            </a:r>
          </a:p>
          <a:p>
            <a:pPr>
              <a:lnSpc>
                <a:spcPct val="90000"/>
              </a:lnSpc>
            </a:pPr>
            <a:r>
              <a:rPr lang="en-US" sz="1400" b="0" i="0">
                <a:effectLst/>
              </a:rPr>
              <a:t>professional development to stay updated on industry best practices, new terminology, and technology advancements.</a:t>
            </a:r>
          </a:p>
          <a:p>
            <a:pPr>
              <a:lnSpc>
                <a:spcPct val="90000"/>
              </a:lnSpc>
            </a:pPr>
            <a:endParaRPr lang="en-US" sz="1400" b="0" i="0">
              <a:effectLst/>
              <a:latin typeface="Söhne"/>
            </a:endParaRPr>
          </a:p>
          <a:p>
            <a:pPr>
              <a:lnSpc>
                <a:spcPct val="90000"/>
              </a:lnSpc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530939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789</TotalTime>
  <Words>852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Google Sans</vt:lpstr>
      <vt:lpstr>Söhne</vt:lpstr>
      <vt:lpstr>Arial</vt:lpstr>
      <vt:lpstr>Calibri</vt:lpstr>
      <vt:lpstr>Century Gothic</vt:lpstr>
      <vt:lpstr>Wingdings 3</vt:lpstr>
      <vt:lpstr>Ion</vt:lpstr>
      <vt:lpstr>Let's fill this town with linguists</vt:lpstr>
      <vt:lpstr>Language in Human Communication.</vt:lpstr>
      <vt:lpstr>Why did TIL choose to work on this initiative?</vt:lpstr>
      <vt:lpstr>The Current State of Modern Foreign Languages In Education.</vt:lpstr>
      <vt:lpstr>PowerPoint Presentation</vt:lpstr>
      <vt:lpstr>What are the Skills and Work Prospective for MFL? </vt:lpstr>
      <vt:lpstr>Working With Languages.</vt:lpstr>
      <vt:lpstr>Skills Needed for Translation:</vt:lpstr>
      <vt:lpstr>Skills Needed for Interpretation:</vt:lpstr>
      <vt:lpstr>Working Freelance:</vt:lpstr>
      <vt:lpstr>Any Questions?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fill this town with linguists</dc:title>
  <dc:creator>Valentina Vignolo</dc:creator>
  <cp:lastModifiedBy>MOLLY LOVE</cp:lastModifiedBy>
  <cp:revision>20</cp:revision>
  <dcterms:created xsi:type="dcterms:W3CDTF">2023-03-30T08:56:56Z</dcterms:created>
  <dcterms:modified xsi:type="dcterms:W3CDTF">2023-07-05T10:03:51Z</dcterms:modified>
</cp:coreProperties>
</file>